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423" r:id="rId3"/>
    <p:sldId id="380" r:id="rId4"/>
    <p:sldId id="381" r:id="rId5"/>
    <p:sldId id="382" r:id="rId6"/>
    <p:sldId id="425" r:id="rId7"/>
    <p:sldId id="388" r:id="rId8"/>
    <p:sldId id="389" r:id="rId9"/>
    <p:sldId id="390" r:id="rId10"/>
    <p:sldId id="408" r:id="rId11"/>
    <p:sldId id="422" r:id="rId12"/>
    <p:sldId id="393" r:id="rId13"/>
    <p:sldId id="394" r:id="rId14"/>
    <p:sldId id="413" r:id="rId15"/>
    <p:sldId id="414" r:id="rId16"/>
    <p:sldId id="415" r:id="rId17"/>
    <p:sldId id="412" r:id="rId18"/>
    <p:sldId id="416" r:id="rId19"/>
    <p:sldId id="417" r:id="rId20"/>
    <p:sldId id="418" r:id="rId21"/>
    <p:sldId id="411" r:id="rId22"/>
    <p:sldId id="420" r:id="rId23"/>
    <p:sldId id="410" r:id="rId24"/>
    <p:sldId id="426" r:id="rId25"/>
    <p:sldId id="421" r:id="rId26"/>
    <p:sldId id="427" r:id="rId27"/>
    <p:sldId id="428" r:id="rId28"/>
    <p:sldId id="398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6B"/>
    <a:srgbClr val="741A78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7650" autoAdjust="0"/>
  </p:normalViewPr>
  <p:slideViewPr>
    <p:cSldViewPr snapToGrid="0">
      <p:cViewPr varScale="1">
        <p:scale>
          <a:sx n="86" d="100"/>
          <a:sy n="86" d="100"/>
        </p:scale>
        <p:origin x="-3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E56F-7A92-7A4B-B78C-4641E39B055B}" type="datetime1">
              <a:rPr lang="en-US" altLang="zh-CN" smtClean="0"/>
              <a:t>1/16/16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44718-2318-1146-84CB-3672269247D3}" type="datetime1">
              <a:rPr lang="en-US" altLang="zh-CN" smtClean="0"/>
              <a:t>1/16/16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342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11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12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3" name="Picture 12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619" y="815597"/>
            <a:ext cx="6858002" cy="1828800"/>
          </a:xfrm>
        </p:spPr>
        <p:txBody>
          <a:bodyPr anchor="ctr"/>
          <a:lstStyle/>
          <a:p>
            <a:r>
              <a:rPr lang="zh-CN" altLang="en-US" dirty="0" smtClean="0"/>
              <a:t>跨国恋的酸甜苦辣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8618" y="2796797"/>
            <a:ext cx="5685281" cy="1949864"/>
          </a:xfrm>
        </p:spPr>
        <p:txBody>
          <a:bodyPr anchor="ctr"/>
          <a:lstStyle/>
          <a:p>
            <a:pPr algn="ctr"/>
            <a:r>
              <a:rPr lang="zh-CN" altLang="en-US" dirty="0" smtClean="0"/>
              <a:t>第四课时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13614" y="3945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29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3200" dirty="0" smtClean="0"/>
              <a:t>讨论文章结构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叙述（描述）</a:t>
            </a:r>
            <a:endParaRPr lang="en-US" altLang="zh-CN" sz="2800" dirty="0" smtClean="0"/>
          </a:p>
          <a:p>
            <a:r>
              <a:rPr lang="zh-CN" altLang="en-US" sz="2800" dirty="0" smtClean="0"/>
              <a:t>比较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对比</a:t>
            </a:r>
            <a:endParaRPr lang="en-US" altLang="zh-CN" sz="2800" dirty="0" smtClean="0"/>
          </a:p>
          <a:p>
            <a:r>
              <a:rPr lang="zh-CN" altLang="en-US" sz="2800" dirty="0" smtClean="0"/>
              <a:t>问题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对策</a:t>
            </a:r>
            <a:endParaRPr lang="en-US" altLang="zh-CN" sz="2800" dirty="0" smtClean="0"/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96" y="304800"/>
            <a:ext cx="10493318" cy="12192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再往下细读 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请看讲义，回答有关其中</a:t>
            </a:r>
            <a:r>
              <a:rPr lang="zh-CN" altLang="en-US" sz="3200" dirty="0" smtClean="0">
                <a:solidFill>
                  <a:srgbClr val="FF0000"/>
                </a:solidFill>
              </a:rPr>
              <a:t>一篇文章</a:t>
            </a:r>
            <a:r>
              <a:rPr lang="zh-CN" altLang="en-US" sz="3200" dirty="0" smtClean="0"/>
              <a:t>的问题</a:t>
            </a:r>
            <a:r>
              <a:rPr lang="en-US" altLang="zh-CN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>
              <a:buNone/>
            </a:pPr>
            <a:r>
              <a:rPr lang="en-US" altLang="zh-CN" sz="3200" dirty="0" smtClean="0"/>
              <a:t>1. </a:t>
            </a:r>
            <a:r>
              <a:rPr lang="zh-CN" altLang="en-US" sz="3200" dirty="0" smtClean="0"/>
              <a:t>回答问题 </a:t>
            </a:r>
            <a:endParaRPr lang="en-US" altLang="zh-CN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Feng\Desktop\tal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913" y="430241"/>
            <a:ext cx="3822700" cy="1590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8292" y="4301463"/>
            <a:ext cx="9855200" cy="138499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跟你的伙伴分享你的答案！</a:t>
            </a:r>
            <a:endParaRPr lang="en-US" altLang="zh-CN" sz="2800" dirty="0" smtClean="0"/>
          </a:p>
          <a:p>
            <a:r>
              <a:rPr lang="zh-CN" altLang="en-US" sz="2800" dirty="0" smtClean="0"/>
              <a:t>你选了</a:t>
            </a:r>
            <a:r>
              <a:rPr lang="zh-CN" altLang="en-US" sz="2800" dirty="0" smtClean="0">
                <a:solidFill>
                  <a:srgbClr val="FF0000"/>
                </a:solidFill>
              </a:rPr>
              <a:t>什么</a:t>
            </a:r>
            <a:r>
              <a:rPr lang="zh-CN" altLang="en-US" sz="2800" dirty="0" smtClean="0"/>
              <a:t>？</a:t>
            </a:r>
            <a:r>
              <a:rPr lang="zh-CN" altLang="en-US" sz="2800" dirty="0" smtClean="0">
                <a:solidFill>
                  <a:srgbClr val="FF0000"/>
                </a:solidFill>
              </a:rPr>
              <a:t>为什么</a:t>
            </a:r>
            <a:r>
              <a:rPr lang="zh-CN" altLang="en-US" sz="2800" dirty="0" smtClean="0"/>
              <a:t>这样选？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 descr="exchange answer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961" y="1194089"/>
            <a:ext cx="1200150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3259" y="2409568"/>
            <a:ext cx="402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找个伙伴分享你的答案！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u="sng" dirty="0" smtClean="0"/>
              <a:t>文章一：探讨文章内容：请根据文章内容回答以下问题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CN" altLang="en-US" sz="2800" dirty="0" smtClean="0"/>
              <a:t>为什么作者觉得珍妮的先生很浪漫？</a:t>
            </a:r>
            <a:endParaRPr lang="en-US" sz="28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2800" dirty="0" smtClean="0"/>
              <a:t>他常常用各种方式表达他对太太的爱。</a:t>
            </a:r>
            <a:endParaRPr lang="en-US" sz="28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2800" dirty="0" smtClean="0"/>
              <a:t>他常常请太太去吃中餐。</a:t>
            </a:r>
            <a:endParaRPr lang="en-US" sz="28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2800" dirty="0" smtClean="0"/>
              <a:t>他常常跟朋友晒幸福。</a:t>
            </a:r>
            <a:endParaRPr lang="en-US" sz="28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2800" dirty="0" smtClean="0"/>
              <a:t>他不跟太太吵架。</a:t>
            </a:r>
            <a:endParaRPr lang="en-US" sz="2800" dirty="0" smtClean="0"/>
          </a:p>
          <a:p>
            <a:pPr lvl="0"/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u="sng" dirty="0" smtClean="0"/>
              <a:t>文章一：探讨文章内容：请根据文章内容回答以下问题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CN" altLang="en-US" sz="2800" dirty="0" smtClean="0"/>
              <a:t>作者也谈到成功的婚姻不光靠先生浪漫殷勤就够了，还需要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双方互相尊重。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双方保持亲密。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双方努力学习对方的语言。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注重大处不重细节。</a:t>
            </a:r>
            <a:endParaRPr lang="en-US" sz="2800" dirty="0" smtClean="0"/>
          </a:p>
          <a:p>
            <a:pPr lvl="0"/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u="sng" dirty="0" smtClean="0"/>
              <a:t>文章一：探讨文章内容：请根据文章内容回答以下问题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200" dirty="0" smtClean="0"/>
              <a:t>作者认为中美跨国婚姻</a:t>
            </a:r>
            <a:endParaRPr lang="en-US" sz="32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3200" dirty="0" smtClean="0"/>
              <a:t>有众多优点。</a:t>
            </a:r>
            <a:endParaRPr lang="en-US" sz="32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3200" dirty="0" smtClean="0"/>
              <a:t>有众多缺点。</a:t>
            </a:r>
            <a:endParaRPr lang="en-US" sz="32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3200" dirty="0" smtClean="0"/>
              <a:t>有两个特点值得参考。</a:t>
            </a:r>
            <a:endParaRPr lang="en-US" sz="3200" dirty="0" smtClean="0"/>
          </a:p>
          <a:p>
            <a:pPr marL="1200150" lvl="1" indent="-742950">
              <a:buFont typeface="+mj-lt"/>
              <a:buAutoNum type="alphaUcPeriod"/>
            </a:pPr>
            <a:r>
              <a:rPr lang="zh-CN" altLang="en-US" sz="3200" dirty="0" smtClean="0"/>
              <a:t>比一般婚姻多了很多酸甜苦辣。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u="sng" dirty="0" smtClean="0">
                <a:solidFill>
                  <a:schemeClr val="accent2"/>
                </a:solidFill>
              </a:rPr>
              <a:t>文章</a:t>
            </a:r>
            <a:r>
              <a:rPr lang="en-US" altLang="zh-CN" b="1" u="sng" dirty="0" smtClean="0">
                <a:solidFill>
                  <a:schemeClr val="accent2"/>
                </a:solidFill>
              </a:rPr>
              <a:t>1</a:t>
            </a:r>
            <a:r>
              <a:rPr lang="zh-CN" altLang="en-US" b="1" u="sng" dirty="0" smtClean="0">
                <a:solidFill>
                  <a:schemeClr val="accent2"/>
                </a:solidFill>
              </a:rPr>
              <a:t>摘要</a:t>
            </a:r>
            <a:r>
              <a:rPr lang="zh-CN" altLang="en-US" b="1" u="sng" dirty="0" smtClean="0">
                <a:solidFill>
                  <a:schemeClr val="accent2"/>
                </a:solidFill>
              </a:rPr>
              <a:t>： </a:t>
            </a:r>
            <a:r>
              <a:rPr lang="en-US" altLang="zh-CN" b="1" u="sng" dirty="0" smtClean="0">
                <a:solidFill>
                  <a:schemeClr val="accent2"/>
                </a:solidFill>
              </a:rPr>
              <a:t>Summarizing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zh-CN" altLang="en-US" sz="3600" dirty="0" smtClean="0">
                <a:solidFill>
                  <a:srgbClr val="FF0000"/>
                </a:solidFill>
              </a:rPr>
              <a:t>开头</a:t>
            </a:r>
            <a:r>
              <a:rPr lang="zh-CN" altLang="en-US" sz="3600" dirty="0" smtClean="0"/>
              <a:t>：</a:t>
            </a:r>
            <a:r>
              <a:rPr lang="zh-CN" altLang="en-US" sz="3600" dirty="0" smtClean="0">
                <a:solidFill>
                  <a:srgbClr val="FF0000"/>
                </a:solidFill>
              </a:rPr>
              <a:t>珍妮的故事</a:t>
            </a:r>
            <a:r>
              <a:rPr lang="zh-CN" altLang="en-US" sz="3600" dirty="0" smtClean="0"/>
              <a:t>：珍妮的婚姻里包含什么样的苦与甜？</a:t>
            </a:r>
            <a:endParaRPr lang="en-US" sz="36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zh-CN" altLang="en-US" sz="3600" dirty="0" smtClean="0">
                <a:solidFill>
                  <a:srgbClr val="FF0000"/>
                </a:solidFill>
              </a:rPr>
              <a:t>问题</a:t>
            </a:r>
            <a:r>
              <a:rPr lang="zh-CN" altLang="en-US" sz="3600" dirty="0" smtClean="0"/>
              <a:t>：跨国婚姻中的困难有哪些？</a:t>
            </a:r>
            <a:endParaRPr lang="en-US" sz="36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zh-CN" altLang="en-US" sz="3600" dirty="0" smtClean="0">
                <a:solidFill>
                  <a:srgbClr val="FF0000"/>
                </a:solidFill>
              </a:rPr>
              <a:t>对策：</a:t>
            </a:r>
            <a:r>
              <a:rPr lang="zh-CN" altLang="en-US" sz="3600" dirty="0" smtClean="0"/>
              <a:t>珍妮的先生是如何克服他们婚姻中的困难的，中国丈夫也会如此吗？</a:t>
            </a:r>
            <a:endParaRPr lang="en-US" sz="36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zh-CN" altLang="en-US" sz="3600" dirty="0" smtClean="0">
                <a:solidFill>
                  <a:srgbClr val="FF0000"/>
                </a:solidFill>
              </a:rPr>
              <a:t>结论</a:t>
            </a:r>
            <a:r>
              <a:rPr lang="zh-CN" altLang="en-US" sz="3600" dirty="0" smtClean="0"/>
              <a:t>：作者认为应该如何解决这些问题？</a:t>
            </a: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zh-CN" altLang="en-US" sz="3200" dirty="0" smtClean="0">
                <a:solidFill>
                  <a:srgbClr val="FF0000"/>
                </a:solidFill>
              </a:rPr>
              <a:t>每一段用一到两句话。。）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u="sng" dirty="0" smtClean="0"/>
              <a:t>文章二：探讨文章内容：请根据文章内容回答以下问题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75" y="1752600"/>
            <a:ext cx="10531739" cy="4229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1A72CB"/>
                </a:solidFill>
              </a:rPr>
              <a:t>1. </a:t>
            </a:r>
            <a:r>
              <a:rPr lang="zh-CN" altLang="en-US" sz="2800" dirty="0" smtClean="0">
                <a:solidFill>
                  <a:srgbClr val="1A72CB"/>
                </a:solidFill>
              </a:rPr>
              <a:t>袁立在她的婚姻中一开始最不能接受的是</a:t>
            </a:r>
            <a:endParaRPr lang="en-US" sz="2800" dirty="0" smtClean="0">
              <a:solidFill>
                <a:srgbClr val="1A72CB"/>
              </a:solidFill>
            </a:endParaRPr>
          </a:p>
          <a:p>
            <a:pPr marL="914400" lvl="0" indent="-914400">
              <a:buFont typeface="+mj-lt"/>
              <a:buAutoNum type="arabicPeriod"/>
            </a:pPr>
            <a:r>
              <a:rPr lang="zh-CN" altLang="en-US" sz="2800" dirty="0" smtClean="0"/>
              <a:t>先生过多的关心让她觉得很受限制。</a:t>
            </a:r>
            <a:endParaRPr lang="en-US" sz="28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zh-CN" altLang="en-US" sz="2800" dirty="0" smtClean="0"/>
              <a:t>先生不喜欢太太过於独立。</a:t>
            </a:r>
            <a:endParaRPr lang="en-US" sz="28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zh-CN" altLang="en-US" sz="2800" dirty="0" smtClean="0"/>
              <a:t>先生强调维持双方婚姻中的独立性，不够关心呵护。</a:t>
            </a:r>
            <a:endParaRPr lang="en-US" sz="28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zh-CN" altLang="en-US" sz="2800" dirty="0" smtClean="0"/>
              <a:t>先生不仅常常给她建议，有时还会强制要求。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u="sng" dirty="0" smtClean="0"/>
              <a:t>文章二：探讨文章内容：请根据文章内容回答以下问题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1A72CB"/>
                </a:solidFill>
              </a:rPr>
              <a:t>2.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目前袁立的婚姻是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zh-CN" altLang="en-US" sz="2800" dirty="0" smtClean="0"/>
              <a:t>还可以。</a:t>
            </a:r>
            <a:endParaRPr lang="en-US" sz="2800" dirty="0" smtClean="0"/>
          </a:p>
          <a:p>
            <a:pPr marL="742950" lvl="0" indent="-742950">
              <a:buFont typeface="+mj-lt"/>
              <a:buAutoNum type="alphaUcPeriod"/>
            </a:pPr>
            <a:r>
              <a:rPr lang="zh-CN" altLang="en-US" sz="2800" dirty="0" smtClean="0"/>
              <a:t>很有问题。</a:t>
            </a:r>
            <a:endParaRPr lang="en-US" sz="2800" dirty="0" smtClean="0"/>
          </a:p>
          <a:p>
            <a:pPr marL="742950" lvl="0" indent="-742950">
              <a:buFont typeface="+mj-lt"/>
              <a:buAutoNum type="alphaUcPeriod"/>
            </a:pPr>
            <a:r>
              <a:rPr lang="zh-CN" altLang="en-US" sz="2800" dirty="0" smtClean="0"/>
              <a:t>在不断的变化。</a:t>
            </a:r>
            <a:endParaRPr lang="en-US" sz="2800" dirty="0" smtClean="0"/>
          </a:p>
          <a:p>
            <a:pPr marL="742950" lvl="0" indent="-742950">
              <a:buFont typeface="+mj-lt"/>
              <a:buAutoNum type="alphaUcPeriod"/>
            </a:pPr>
            <a:r>
              <a:rPr lang="zh-CN" altLang="en-US" sz="2800" dirty="0" smtClean="0"/>
              <a:t>充满了障碍。</a:t>
            </a:r>
            <a:endParaRPr lang="en-US" sz="2800" dirty="0" smtClean="0"/>
          </a:p>
          <a:p>
            <a:pPr lvl="2">
              <a:buNone/>
            </a:pPr>
            <a:r>
              <a:rPr lang="en-US" sz="2800" dirty="0" smtClean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u="sng" dirty="0" smtClean="0"/>
              <a:t>文章二：探讨文章内容：请根据文章内容回答以下问题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solidFill>
                  <a:srgbClr val="1A72CB"/>
                </a:solidFill>
              </a:rPr>
              <a:t>3. </a:t>
            </a:r>
            <a:r>
              <a:rPr lang="zh-CN" altLang="en-US" sz="2800" dirty="0" smtClean="0">
                <a:solidFill>
                  <a:srgbClr val="1A72CB"/>
                </a:solidFill>
              </a:rPr>
              <a:t>根据作者的观察，目前在中国的跨国婚姻有增加的趋势，而这些跨国婚姻中</a:t>
            </a:r>
            <a:endParaRPr lang="en-US" sz="2800" dirty="0" smtClean="0">
              <a:solidFill>
                <a:srgbClr val="1A72CB"/>
              </a:solidFill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文化差异愈来愈多。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文化差异愈来愈少。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男女双方的择偶标准愈来愈高。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800" dirty="0" smtClean="0"/>
              <a:t>成功的比率高于中国内地的平均水平。</a:t>
            </a:r>
            <a:endParaRPr lang="en-US" sz="2800" dirty="0" smtClean="0"/>
          </a:p>
          <a:p>
            <a:pPr lvl="2">
              <a:buNone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42" y="690504"/>
            <a:ext cx="10058402" cy="1219200"/>
          </a:xfrm>
        </p:spPr>
        <p:txBody>
          <a:bodyPr/>
          <a:lstStyle/>
          <a:p>
            <a:r>
              <a:rPr lang="zh-CN" altLang="en-US" dirty="0" smtClean="0"/>
              <a:t>读了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一个美国人眼中的跨国婚姻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这篇文章后，你有什么感想？</a:t>
            </a:r>
            <a:endParaRPr lang="en-US" dirty="0"/>
          </a:p>
        </p:txBody>
      </p:sp>
      <p:pic>
        <p:nvPicPr>
          <p:cNvPr id="4" name="Content Placeholder 3" descr="cross cultural marri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667" r="-16667"/>
          <a:stretch>
            <a:fillRect/>
          </a:stretch>
        </p:blipFill>
        <p:spPr>
          <a:xfrm>
            <a:off x="3503723" y="2298329"/>
            <a:ext cx="5682965" cy="3200400"/>
          </a:xfr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b="1" u="sng" dirty="0" smtClean="0">
                <a:solidFill>
                  <a:srgbClr val="145EA9"/>
                </a:solidFill>
              </a:rPr>
              <a:t>文章</a:t>
            </a:r>
            <a:r>
              <a:rPr lang="en-US" altLang="zh-CN" b="1" u="sng" dirty="0" smtClean="0">
                <a:solidFill>
                  <a:srgbClr val="145EA9"/>
                </a:solidFill>
              </a:rPr>
              <a:t>2</a:t>
            </a:r>
            <a:r>
              <a:rPr lang="zh-CN" altLang="en-US" b="1" u="sng" dirty="0" smtClean="0">
                <a:solidFill>
                  <a:srgbClr val="145EA9"/>
                </a:solidFill>
              </a:rPr>
              <a:t>摘要</a:t>
            </a:r>
            <a:r>
              <a:rPr lang="en-US" altLang="zh-CN" b="1" u="sng" dirty="0" smtClean="0">
                <a:solidFill>
                  <a:srgbClr val="145EA9"/>
                </a:solidFill>
              </a:rPr>
              <a:t> </a:t>
            </a:r>
            <a:r>
              <a:rPr lang="zh-CN" altLang="en-US" b="1" u="sng" dirty="0" smtClean="0">
                <a:solidFill>
                  <a:srgbClr val="145EA9"/>
                </a:solidFill>
              </a:rPr>
              <a:t>： </a:t>
            </a:r>
            <a:r>
              <a:rPr lang="en-US" altLang="zh-CN" b="1" u="sng" smtClean="0">
                <a:solidFill>
                  <a:srgbClr val="145EA9"/>
                </a:solidFill>
              </a:rPr>
              <a:t>Summarizing</a:t>
            </a:r>
            <a:endParaRPr lang="en-US" dirty="0">
              <a:solidFill>
                <a:srgbClr val="145E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 lvl="0"/>
            <a:r>
              <a:rPr lang="zh-CN" altLang="en-US" sz="2800" dirty="0" smtClean="0"/>
              <a:t>开头：（</a:t>
            </a:r>
            <a:r>
              <a:rPr lang="zh-CN" altLang="en-US" sz="2800" dirty="0" smtClean="0">
                <a:solidFill>
                  <a:srgbClr val="FF0000"/>
                </a:solidFill>
              </a:rPr>
              <a:t>袁立的故事</a:t>
            </a:r>
            <a:r>
              <a:rPr lang="zh-CN" altLang="en-US" sz="2800" dirty="0" smtClean="0"/>
              <a:t>：）袁立对跨国婚姻的感想；</a:t>
            </a:r>
            <a:endParaRPr lang="en-US" sz="2800" dirty="0" smtClean="0"/>
          </a:p>
          <a:p>
            <a:pPr lvl="0"/>
            <a:r>
              <a:rPr lang="zh-CN" altLang="en-US" sz="2800" dirty="0" smtClean="0"/>
              <a:t>问题：她的跨国婚姻里遇到的种种问题；</a:t>
            </a:r>
            <a:endParaRPr lang="en-US" sz="2800" dirty="0" smtClean="0"/>
          </a:p>
          <a:p>
            <a:pPr lvl="0"/>
            <a:r>
              <a:rPr lang="zh-CN" altLang="en-US" sz="2800" dirty="0" smtClean="0"/>
              <a:t>对策：她与先生是如何克服他们婚姻中的困难。</a:t>
            </a:r>
            <a:endParaRPr lang="en-US" sz="2800" dirty="0" smtClean="0"/>
          </a:p>
          <a:p>
            <a:pPr lvl="0"/>
            <a:r>
              <a:rPr lang="zh-CN" altLang="en-US" sz="2800" dirty="0" smtClean="0"/>
              <a:t>结论：作者对近年中国跨国婚姻现况的总结。（成功的跨国婚姻有哪些因素？）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每一段用一到两句话）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看讲义上的</a:t>
            </a:r>
            <a:r>
              <a:rPr lang="zh-CN" altLang="en-US" dirty="0" smtClean="0">
                <a:solidFill>
                  <a:srgbClr val="FF0000"/>
                </a:solidFill>
              </a:rPr>
              <a:t>提示</a:t>
            </a:r>
            <a:r>
              <a:rPr lang="zh-CN" altLang="en-US" dirty="0" smtClean="0"/>
              <a:t>，写下</a:t>
            </a:r>
            <a:r>
              <a:rPr lang="zh-CN" altLang="en-US" dirty="0" smtClean="0">
                <a:solidFill>
                  <a:srgbClr val="FF0000"/>
                </a:solidFill>
              </a:rPr>
              <a:t>摘要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571" y="1752600"/>
            <a:ext cx="10058400" cy="4229100"/>
          </a:xfrm>
        </p:spPr>
        <p:txBody>
          <a:bodyPr/>
          <a:lstStyle/>
          <a:p>
            <a:r>
              <a:rPr lang="en-US" dirty="0" smtClean="0"/>
              <a:t>The summary you write will be used for next activity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分组重述</a:t>
            </a:r>
            <a:endParaRPr lang="en-US" dirty="0"/>
          </a:p>
        </p:txBody>
      </p:sp>
      <p:pic>
        <p:nvPicPr>
          <p:cNvPr id="1027" name="Picture 3" descr="C:\Users\LiFeng\Desktop\tal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6667" r="-16667"/>
          <a:stretch>
            <a:fillRect/>
          </a:stretch>
        </p:blipFill>
        <p:spPr bwMode="auto">
          <a:xfrm>
            <a:off x="4611512" y="285986"/>
            <a:ext cx="3822700" cy="1590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16000" y="2209801"/>
            <a:ext cx="9855200" cy="310854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口头描述你刚才所读的文章重点，叙述时请记得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1. </a:t>
            </a:r>
            <a:r>
              <a:rPr lang="zh-CN" altLang="en-US" sz="2800" dirty="0" smtClean="0"/>
              <a:t>先说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主题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en-US" altLang="zh-CN" sz="2800" dirty="0" smtClean="0"/>
              <a:t>2. </a:t>
            </a:r>
            <a:r>
              <a:rPr lang="zh-CN" altLang="en-US" sz="2800" dirty="0" smtClean="0"/>
              <a:t>主题以下再分成了那几个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重点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en-US" altLang="zh-CN" sz="2800" dirty="0" smtClean="0"/>
              <a:t>3. </a:t>
            </a:r>
            <a:r>
              <a:rPr lang="zh-CN" altLang="en-US" sz="2800" dirty="0" smtClean="0"/>
              <a:t>作者用了哪些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实例</a:t>
            </a:r>
            <a:r>
              <a:rPr lang="zh-CN" altLang="en-US" sz="2800" dirty="0" smtClean="0"/>
              <a:t>来支持他的论点（不必全部列举）。</a:t>
            </a:r>
            <a:endParaRPr lang="en-US" altLang="zh-CN" sz="2800" dirty="0" smtClean="0"/>
          </a:p>
          <a:p>
            <a:r>
              <a:rPr lang="en-US" sz="2800" dirty="0" smtClean="0"/>
              <a:t>4. </a:t>
            </a:r>
            <a:r>
              <a:rPr lang="zh-CN" altLang="en-US" sz="2800" dirty="0" smtClean="0"/>
              <a:t>结论。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三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调查采访：用数据说话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5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采访你的同学对跨国婚恋的看法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What else about cross-cultural relationship do you want to know </a:t>
            </a:r>
            <a:r>
              <a:rPr lang="en-US" altLang="zh-CN" dirty="0" smtClean="0"/>
              <a:t>and how </a:t>
            </a:r>
            <a:r>
              <a:rPr lang="zh-CN" altLang="zh-CN" dirty="0" smtClean="0"/>
              <a:t>t</a:t>
            </a:r>
            <a:r>
              <a:rPr lang="en-US" altLang="zh-CN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 data to support your opinions?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Task:</a:t>
            </a:r>
          </a:p>
          <a:p>
            <a:r>
              <a:rPr lang="en-US" dirty="0" smtClean="0"/>
              <a:t>1. Create  A QUESTIONAIRE </a:t>
            </a:r>
          </a:p>
          <a:p>
            <a:r>
              <a:rPr lang="en-US" dirty="0" smtClean="0"/>
              <a:t>2. Interview </a:t>
            </a:r>
            <a:r>
              <a:rPr lang="en-US" altLang="zh-CN" dirty="0" smtClean="0"/>
              <a:t>5 students </a:t>
            </a:r>
            <a:r>
              <a:rPr lang="en-US" altLang="zh-CN" smtClean="0"/>
              <a:t>on campus </a:t>
            </a:r>
            <a:r>
              <a:rPr lang="en-US" dirty="0" smtClean="0"/>
              <a:t>using this questionnaire, jog down key messages expressed by your </a:t>
            </a:r>
            <a:r>
              <a:rPr lang="en-US" smtClean="0"/>
              <a:t>interviewees.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912519"/>
          </a:xfrm>
        </p:spPr>
        <p:txBody>
          <a:bodyPr anchor="ctr"/>
          <a:lstStyle/>
          <a:p>
            <a:pPr algn="ctr"/>
            <a:r>
              <a:rPr lang="en-US" altLang="zh-CN" dirty="0"/>
              <a:t>Rubric for Interviews </a:t>
            </a:r>
            <a:endParaRPr kumimoji="1"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07775"/>
              </p:ext>
            </p:extLst>
          </p:nvPr>
        </p:nvGraphicFramePr>
        <p:xfrm>
          <a:off x="150518" y="895585"/>
          <a:ext cx="11467629" cy="596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3" imgW="8382000" imgH="5537200" progId="Word.Document.12">
                  <p:embed/>
                </p:oleObj>
              </mc:Choice>
              <mc:Fallback>
                <p:oleObj name="Document" r:id="rId3" imgW="8382000" imgH="553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518" y="895585"/>
                        <a:ext cx="11467629" cy="596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8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1" lang="zh-CN" altLang="en-US" dirty="0" smtClean="0"/>
              <a:t>今天的功课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74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课后作业一：继续问卷调查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93" y="1752600"/>
            <a:ext cx="10625021" cy="42291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altLang="zh-CN" sz="3200" dirty="0" smtClean="0"/>
              <a:t>I</a:t>
            </a:r>
            <a:r>
              <a:rPr lang="en-US" sz="3200" dirty="0" smtClean="0"/>
              <a:t>nterview 5 </a:t>
            </a:r>
            <a:r>
              <a:rPr lang="en-US" altLang="zh-CN" sz="3200" dirty="0" smtClean="0"/>
              <a:t>more</a:t>
            </a:r>
            <a:r>
              <a:rPr lang="zh-CN" altLang="en-US" sz="3200" dirty="0" smtClean="0"/>
              <a:t> </a:t>
            </a:r>
            <a:r>
              <a:rPr lang="en-US" sz="3200" dirty="0" smtClean="0"/>
              <a:t>people outside of class to get their view points on cross-cultural relationship.  The interview can be in English or Chinese, depending on the perspectives they are interested in getting.</a:t>
            </a:r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63709"/>
            <a:ext cx="10058402" cy="1219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课后作业二：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作文及演讲准备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011509"/>
            <a:ext cx="10058400" cy="42291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作文</a:t>
            </a:r>
            <a:r>
              <a:rPr lang="zh-CN" altLang="en-US" sz="3600" b="1" dirty="0" smtClean="0"/>
              <a:t>：</a:t>
            </a:r>
            <a:r>
              <a:rPr lang="zh-CN" altLang="en-US" sz="3600" dirty="0" smtClean="0"/>
              <a:t> </a:t>
            </a:r>
            <a:r>
              <a:rPr lang="zh-CN" altLang="en-US" sz="3600" b="1" dirty="0" smtClean="0"/>
              <a:t>跨国婚姻的问题与对策  </a:t>
            </a:r>
            <a:r>
              <a:rPr lang="en-US" sz="3600" b="1" dirty="0" smtClean="0"/>
              <a:t>(500</a:t>
            </a:r>
            <a:r>
              <a:rPr lang="en-US" altLang="zh-CN" sz="3600" b="1" dirty="0" smtClean="0"/>
              <a:t>-700</a:t>
            </a:r>
            <a:r>
              <a:rPr lang="zh-CN" altLang="en-US" sz="3600" b="1" dirty="0" smtClean="0"/>
              <a:t>字</a:t>
            </a:r>
            <a:r>
              <a:rPr lang="en-US" sz="3600" b="1" dirty="0" smtClean="0"/>
              <a:t>)</a:t>
            </a:r>
            <a:endParaRPr lang="en-US" sz="3600" dirty="0" smtClean="0"/>
          </a:p>
          <a:p>
            <a:pPr lvl="0">
              <a:buNone/>
            </a:pPr>
            <a:r>
              <a:rPr lang="en-US" altLang="zh-CN" b="1" dirty="0" smtClean="0"/>
              <a:t>	</a:t>
            </a:r>
            <a:r>
              <a:rPr lang="zh-CN" altLang="en-US" b="1" dirty="0" smtClean="0"/>
              <a:t>请综合</a:t>
            </a:r>
            <a:r>
              <a:rPr lang="zh-CN" altLang="en-US" b="1" u="sng" dirty="0" smtClean="0"/>
              <a:t>三篇文章</a:t>
            </a:r>
            <a:r>
              <a:rPr lang="zh-CN" altLang="en-US" b="1" dirty="0" smtClean="0"/>
              <a:t>，</a:t>
            </a:r>
            <a:r>
              <a:rPr lang="zh-CN" altLang="en-US" b="1" u="sng" dirty="0" smtClean="0"/>
              <a:t>课内讨论</a:t>
            </a:r>
            <a:r>
              <a:rPr lang="zh-CN" altLang="en-US" b="1" dirty="0" smtClean="0"/>
              <a:t>以及</a:t>
            </a:r>
            <a:r>
              <a:rPr lang="zh-CN" altLang="en-US" b="1" u="sng" dirty="0" smtClean="0"/>
              <a:t>问卷调查结果</a:t>
            </a:r>
            <a:r>
              <a:rPr lang="zh-CN" altLang="en-US" b="1" dirty="0" smtClean="0"/>
              <a:t>， 写一篇文章。文章需包含各种不同观点，并举例说明。至少分成</a:t>
            </a:r>
            <a:r>
              <a:rPr lang="zh-CN" altLang="en-US" b="1" dirty="0" smtClean="0">
                <a:solidFill>
                  <a:srgbClr val="FF0000"/>
                </a:solidFill>
              </a:rPr>
              <a:t>以下四大段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1. </a:t>
            </a:r>
            <a:r>
              <a:rPr lang="zh-CN" altLang="en-US" b="1" dirty="0" smtClean="0"/>
              <a:t>开头</a:t>
            </a:r>
            <a:r>
              <a:rPr lang="en-US" altLang="zh-CN" b="1" dirty="0" smtClean="0"/>
              <a:t> 2. </a:t>
            </a:r>
            <a:r>
              <a:rPr lang="zh-CN" altLang="en-US" b="1" dirty="0" smtClean="0"/>
              <a:t>跨国婚姻的种种问题和困难</a:t>
            </a:r>
            <a:r>
              <a:rPr lang="en-US" altLang="zh-CN" b="1" dirty="0" smtClean="0"/>
              <a:t>  3. </a:t>
            </a:r>
            <a:r>
              <a:rPr lang="zh-CN" altLang="en-US" b="1" dirty="0" smtClean="0"/>
              <a:t>可能的对策</a:t>
            </a:r>
            <a:r>
              <a:rPr lang="en-US" altLang="zh-CN" b="1" dirty="0" smtClean="0"/>
              <a:t>    4. </a:t>
            </a:r>
            <a:r>
              <a:rPr lang="zh-CN" altLang="en-US" b="1" dirty="0" smtClean="0"/>
              <a:t>结论。</a:t>
            </a:r>
            <a:endParaRPr lang="en-US" dirty="0" smtClean="0"/>
          </a:p>
          <a:p>
            <a:pPr lvl="0">
              <a:buNone/>
            </a:pPr>
            <a:r>
              <a:rPr lang="en-US" altLang="zh-CN" b="1" dirty="0" smtClean="0"/>
              <a:t>	</a:t>
            </a:r>
            <a:r>
              <a:rPr lang="zh-CN" altLang="en-US" b="1" dirty="0" smtClean="0"/>
              <a:t>评分标准如下：</a:t>
            </a:r>
            <a:r>
              <a:rPr lang="en-US" dirty="0" smtClean="0"/>
              <a:t>(see handout)</a:t>
            </a:r>
          </a:p>
          <a:p>
            <a:pPr lvl="0">
              <a:buNone/>
            </a:pPr>
            <a:endParaRPr lang="en-US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准备演讲</a:t>
            </a:r>
            <a:r>
              <a:rPr lang="zh-CN" altLang="en-US" dirty="0" smtClean="0"/>
              <a:t>： 请根据你的文章内容，下次上课时对全班做三分钟的演讲，把你对跨国婚姻的看法告诉大家。</a:t>
            </a:r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小李该何去何从？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latin typeface="Aharoni" pitchFamily="2" charset="-79"/>
                <a:cs typeface="Aharoni" pitchFamily="2" charset="-79"/>
              </a:rPr>
              <a:t>请高人指点迷津？</a:t>
            </a:r>
            <a:endParaRPr lang="en-US" altLang="zh-CN" sz="44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sz="44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very l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046" y="3555696"/>
            <a:ext cx="2692400" cy="2266950"/>
          </a:xfrm>
          <a:prstGeom prst="rect">
            <a:avLst/>
          </a:prstGeom>
        </p:spPr>
      </p:pic>
      <p:pic>
        <p:nvPicPr>
          <p:cNvPr id="6" name="Picture 5" descr="l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0271" y="1610497"/>
            <a:ext cx="4152900" cy="14668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03656"/>
            <a:ext cx="10058402" cy="1219200"/>
          </a:xfrm>
          <a:solidFill>
            <a:schemeClr val="accent3"/>
          </a:solidFill>
        </p:spPr>
        <p:txBody>
          <a:bodyPr anchor="ctr">
            <a:normAutofit/>
          </a:bodyPr>
          <a:lstStyle/>
          <a:p>
            <a:pPr algn="ctr"/>
            <a:r>
              <a:rPr lang="zh-CN" altLang="en-US" sz="4400" dirty="0" smtClean="0">
                <a:latin typeface="Aharoni" pitchFamily="2" charset="-79"/>
                <a:cs typeface="Aharoni" pitchFamily="2" charset="-79"/>
              </a:rPr>
              <a:t>本日教学重点：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</a:rPr>
              <a:t>多看一些中美跨国婚姻的例子（苦与甜，特别是苦）</a:t>
            </a:r>
            <a:endParaRPr lang="en-US" altLang="zh-CN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zh-CN" altLang="en-US" sz="2800" b="1" dirty="0" smtClean="0">
                <a:solidFill>
                  <a:schemeClr val="tx2"/>
                </a:solidFill>
              </a:rPr>
              <a:t>想出可行的对策</a:t>
            </a:r>
            <a:endParaRPr lang="en-US" altLang="zh-CN" sz="2800" b="1" dirty="0" smtClean="0">
              <a:solidFill>
                <a:schemeClr val="tx2"/>
              </a:solidFill>
            </a:endParaRPr>
          </a:p>
          <a:p>
            <a:r>
              <a:rPr lang="en-US" altLang="zh-CN" sz="1600" b="1" dirty="0" smtClean="0"/>
              <a:t>(</a:t>
            </a:r>
            <a:r>
              <a:rPr lang="zh-CN" altLang="en-US" sz="2000" b="1" dirty="0" smtClean="0"/>
              <a:t>听听别人的意见，想想自己该怎么做）</a:t>
            </a:r>
            <a:endParaRPr lang="en-US" altLang="zh-CN" sz="2000" b="1" dirty="0" smtClean="0"/>
          </a:p>
          <a:p>
            <a:endParaRPr lang="en-US" sz="1600" b="1" dirty="0" smtClean="0"/>
          </a:p>
          <a:p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7416801" y="4572000"/>
            <a:ext cx="3956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因应之道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cry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458" y="2727107"/>
            <a:ext cx="1737360" cy="17373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一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补充阅读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05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/>
              <a:t>补充阅读文章：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Extended Readings : Two articles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找出</a:t>
            </a:r>
            <a:r>
              <a:rPr lang="zh-CN" altLang="en-US" sz="3200" dirty="0" smtClean="0">
                <a:solidFill>
                  <a:srgbClr val="FF0000"/>
                </a:solidFill>
              </a:rPr>
              <a:t>文章结构</a:t>
            </a:r>
            <a:r>
              <a:rPr lang="zh-CN" altLang="en-US" sz="3200" dirty="0" smtClean="0"/>
              <a:t> 和 </a:t>
            </a:r>
            <a:r>
              <a:rPr lang="zh-CN" altLang="en-US" sz="3200" dirty="0" smtClean="0">
                <a:solidFill>
                  <a:srgbClr val="FF0000"/>
                </a:solidFill>
              </a:rPr>
              <a:t>中心思想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(skimming for main ideas and text structure)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补充阅读文章一：</a:t>
            </a:r>
            <a:r>
              <a:rPr lang="zh-CN" altLang="en-US" sz="3200" dirty="0" smtClean="0">
                <a:solidFill>
                  <a:srgbClr val="FF0000"/>
                </a:solidFill>
              </a:rPr>
              <a:t>找出中心思想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请用两分钟读一读这篇文章，然后</a:t>
            </a:r>
            <a:r>
              <a:rPr lang="zh-CN" altLang="en-US" sz="2800" b="1" u="sng" dirty="0" smtClean="0"/>
              <a:t>选出</a:t>
            </a:r>
            <a:r>
              <a:rPr lang="zh-CN" altLang="en-US" sz="2800" dirty="0" smtClean="0"/>
              <a:t>一个最合适的标题</a:t>
            </a:r>
            <a:endParaRPr lang="en-US" altLang="zh-CN" sz="2800" dirty="0" smtClean="0"/>
          </a:p>
          <a:p>
            <a:endParaRPr lang="en-US" sz="28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zh-CN" altLang="en-US" sz="2800" dirty="0" smtClean="0"/>
              <a:t>维持幸福婚姻的关键</a:t>
            </a:r>
            <a:endParaRPr lang="en-US" sz="28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zh-CN" altLang="en-US" sz="2800" dirty="0" smtClean="0"/>
              <a:t>爱情十字路，我该何去何从？</a:t>
            </a:r>
            <a:endParaRPr lang="en-US" sz="28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zh-CN" altLang="en-US" sz="2800" dirty="0" smtClean="0"/>
              <a:t>跨国婚姻里难以跨越的鸿沟</a:t>
            </a:r>
            <a:endParaRPr lang="en-US" sz="28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zh-CN" altLang="en-US" sz="2800" dirty="0" smtClean="0"/>
              <a:t>中美跨国婚姻两大优点：浪漫与尊重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补充阅读文章二： </a:t>
            </a:r>
            <a:r>
              <a:rPr lang="zh-CN" altLang="en-US" sz="3200" dirty="0" smtClean="0">
                <a:solidFill>
                  <a:srgbClr val="FF0000"/>
                </a:solidFill>
              </a:rPr>
              <a:t>中心思想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请用两分钟读一读这篇文章，然后</a:t>
            </a:r>
            <a:r>
              <a:rPr lang="zh-CN" altLang="en-US" sz="2800" dirty="0" smtClean="0">
                <a:solidFill>
                  <a:srgbClr val="FF0000"/>
                </a:solidFill>
              </a:rPr>
              <a:t>订出</a:t>
            </a:r>
            <a:r>
              <a:rPr lang="en-US" altLang="zh-CN" sz="2800" dirty="0" smtClean="0"/>
              <a:t>/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写出</a:t>
            </a:r>
            <a:r>
              <a:rPr lang="zh-CN" altLang="en-US" sz="2800" dirty="0" smtClean="0"/>
              <a:t>一个最合适的标题</a:t>
            </a:r>
            <a:endParaRPr lang="en-US" altLang="zh-CN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补充阅读文章二： </a:t>
            </a:r>
            <a:r>
              <a:rPr lang="zh-CN" altLang="en-US" sz="3200" dirty="0" smtClean="0">
                <a:solidFill>
                  <a:srgbClr val="FF0000"/>
                </a:solidFill>
              </a:rPr>
              <a:t>中心思想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标题</a:t>
            </a:r>
            <a:endParaRPr lang="en-US" sz="2800" dirty="0" smtClean="0"/>
          </a:p>
          <a:p>
            <a:r>
              <a:rPr lang="zh-CN" altLang="en-US" sz="2800" dirty="0" smtClean="0"/>
              <a:t>中国女明星反思跨国恋：嫁给老外才知中国男人的好。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431377">
  <a:themeElements>
    <a:clrScheme name="Custom 12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145EA9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7">
      <a:majorFont>
        <a:latin typeface="Segoe Print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610</Words>
  <Application>Microsoft Macintosh PowerPoint</Application>
  <PresentationFormat>Custom</PresentationFormat>
  <Paragraphs>121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TS103431377</vt:lpstr>
      <vt:lpstr>Document</vt:lpstr>
      <vt:lpstr>跨国恋的酸甜苦辣</vt:lpstr>
      <vt:lpstr>读了《一个美国人眼中的跨国婚姻》这篇文章后，你有什么感想？</vt:lpstr>
      <vt:lpstr>小李该何去何从？</vt:lpstr>
      <vt:lpstr>本日教学重点：</vt:lpstr>
      <vt:lpstr>活动一 </vt:lpstr>
      <vt:lpstr>补充阅读文章： Extended Readings : Two articles</vt:lpstr>
      <vt:lpstr>补充阅读文章一：找出中心思想</vt:lpstr>
      <vt:lpstr>补充阅读文章二： 中心思想</vt:lpstr>
      <vt:lpstr>补充阅读文章二： 中心思想</vt:lpstr>
      <vt:lpstr>讨论文章结构</vt:lpstr>
      <vt:lpstr>再往下细读 (请看讲义，回答有关其中一篇文章的问题)</vt:lpstr>
      <vt:lpstr>PowerPoint Presentation</vt:lpstr>
      <vt:lpstr>文章一：探讨文章内容：请根据文章内容回答以下问题 </vt:lpstr>
      <vt:lpstr>文章一：探讨文章内容：请根据文章内容回答以下问题 </vt:lpstr>
      <vt:lpstr>文章一：探讨文章内容：请根据文章内容回答以下问题 </vt:lpstr>
      <vt:lpstr>文章1摘要： Summarizing</vt:lpstr>
      <vt:lpstr>文章二：探讨文章内容：请根据文章内容回答以下问题 </vt:lpstr>
      <vt:lpstr>文章二：探讨文章内容：请根据文章内容回答以下问题 </vt:lpstr>
      <vt:lpstr>文章二：探讨文章内容：请根据文章内容回答以下问题 </vt:lpstr>
      <vt:lpstr>文章2摘要 ： Summarizing</vt:lpstr>
      <vt:lpstr>看讲义上的提示，写下摘要</vt:lpstr>
      <vt:lpstr>分组重述</vt:lpstr>
      <vt:lpstr>活动三 </vt:lpstr>
      <vt:lpstr>采访你的同学对跨国婚恋的看法</vt:lpstr>
      <vt:lpstr>Rubric for Interviews </vt:lpstr>
      <vt:lpstr>今天的功课</vt:lpstr>
      <vt:lpstr>课后作业一：继续问卷调查</vt:lpstr>
      <vt:lpstr>课后作业二： 作文及演讲准备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2016-01-16T19:34:02Z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